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6" r:id="rId2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6" Type="http://schemas.openxmlformats.org/officeDocument/2006/relationships/slide" Target="slides/slide17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image" Target="../media/image327.jpeg"/></Relationships>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4E8C75E-EEFD-4E1B-4CC2-D06DD9EE55D8}"/>
              </a:ext>
            </a:extLst>
          </p:cNvPr>
          <p:cNvSpPr>
            <a:spLocks noGrp="1" noChangeArrowheads="1"/>
          </p:cNvSpPr>
          <p:nvPr>
            <p:ph type="ctrTitle"/>
          </p:nvPr>
        </p:nvSpPr>
        <p:spPr>
          <a:xfrm>
            <a:off x="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17411" name="Rectangle 3">
            <a:extLst>
              <a:ext uri="{FF2B5EF4-FFF2-40B4-BE49-F238E27FC236}">
                <a16:creationId xmlns:a16="http://schemas.microsoft.com/office/drawing/2014/main" id="{6312A789-17E4-C633-56D9-B8FFE54268EF}"/>
              </a:ext>
            </a:extLst>
          </p:cNvPr>
          <p:cNvSpPr>
            <a:spLocks noGrp="1" noChangeArrowheads="1"/>
          </p:cNvSpPr>
          <p:nvPr>
            <p:ph type="subTitle" idx="1"/>
          </p:nvPr>
        </p:nvSpPr>
        <p:spPr>
          <a:xfrm>
            <a:off x="762000" y="1524000"/>
            <a:ext cx="7543800" cy="1752600"/>
          </a:xfrm>
        </p:spPr>
        <p:txBody>
          <a:bodyPr/>
          <a:lstStyle/>
          <a:p>
            <a:pPr marL="533400" indent="-533400">
              <a:lnSpc>
                <a:spcPct val="80000"/>
              </a:lnSpc>
            </a:pPr>
            <a:r>
              <a:rPr lang="en-US" altLang="zh-CN" sz="3200" b="1">
                <a:ea typeface="宋体" panose="02010600030101010101" pitchFamily="2" charset="-122"/>
              </a:rPr>
              <a:t>GIS</a:t>
            </a:r>
          </a:p>
          <a:p>
            <a:pPr marL="533400" indent="-533400">
              <a:lnSpc>
                <a:spcPct val="80000"/>
              </a:lnSpc>
            </a:pPr>
            <a:endParaRPr lang="en-US" altLang="zh-CN" sz="1200">
              <a:ea typeface="宋体" panose="02010600030101010101" pitchFamily="2" charset="-122"/>
            </a:endParaRPr>
          </a:p>
          <a:p>
            <a:pPr marL="533400" indent="-533400">
              <a:lnSpc>
                <a:spcPct val="80000"/>
              </a:lnSpc>
            </a:pPr>
            <a:r>
              <a:rPr lang="en-US" altLang="zh-CN" sz="2000">
                <a:ea typeface="宋体" panose="02010600030101010101" pitchFamily="2" charset="-122"/>
              </a:rPr>
              <a:t>We are working closely with David Mockert and Jerry Sullivan – Department of Administration/Division of Enterprise Technology</a:t>
            </a:r>
          </a:p>
          <a:p>
            <a:pPr marL="533400" indent="-533400">
              <a:lnSpc>
                <a:spcPct val="80000"/>
              </a:lnSpc>
            </a:pPr>
            <a:endParaRPr lang="en-US" altLang="zh-CN" sz="2000">
              <a:ea typeface="宋体" panose="02010600030101010101" pitchFamily="2" charset="-122"/>
            </a:endParaRPr>
          </a:p>
          <a:p>
            <a:pPr marL="1090613" lvl="2" indent="-419100">
              <a:lnSpc>
                <a:spcPct val="80000"/>
              </a:lnSpc>
              <a:buFont typeface="Wingdings" panose="05000000000000000000" pitchFamily="2" charset="2"/>
              <a:buNone/>
            </a:pPr>
            <a:r>
              <a:rPr lang="en-US" altLang="zh-CN" sz="1800" i="1">
                <a:solidFill>
                  <a:srgbClr val="3333FF"/>
                </a:solidFill>
                <a:ea typeface="宋体" panose="02010600030101010101" pitchFamily="2" charset="-122"/>
              </a:rPr>
              <a:t>The GIO has the responsibility to </a:t>
            </a:r>
            <a:r>
              <a:rPr lang="en-US" altLang="zh-CN" sz="1800" i="1" u="sng">
                <a:solidFill>
                  <a:srgbClr val="3333FF"/>
                </a:solidFill>
                <a:ea typeface="宋体" panose="02010600030101010101" pitchFamily="2" charset="-122"/>
              </a:rPr>
              <a:t>coordinate</a:t>
            </a:r>
            <a:r>
              <a:rPr lang="en-US" altLang="zh-CN" sz="1800" i="1">
                <a:solidFill>
                  <a:srgbClr val="3333FF"/>
                </a:solidFill>
                <a:ea typeface="宋体" panose="02010600030101010101" pitchFamily="2" charset="-122"/>
              </a:rPr>
              <a:t> Wisconsin’s geospatial information activities, to </a:t>
            </a:r>
            <a:r>
              <a:rPr lang="en-US" altLang="zh-CN" sz="1800" i="1" u="sng">
                <a:solidFill>
                  <a:srgbClr val="3333FF"/>
                </a:solidFill>
                <a:ea typeface="宋体" panose="02010600030101010101" pitchFamily="2" charset="-122"/>
              </a:rPr>
              <a:t>implement standards</a:t>
            </a:r>
            <a:r>
              <a:rPr lang="en-US" altLang="zh-CN" sz="1800" i="1">
                <a:solidFill>
                  <a:srgbClr val="3333FF"/>
                </a:solidFill>
                <a:ea typeface="宋体" panose="02010600030101010101" pitchFamily="2" charset="-122"/>
              </a:rPr>
              <a:t> to facilitate interoperability of information related to homeland security, to make recommendations on awarding grants to fund geospatial data, and to </a:t>
            </a:r>
            <a:r>
              <a:rPr lang="en-US" altLang="zh-CN" sz="1800" i="1" u="sng">
                <a:solidFill>
                  <a:srgbClr val="3333FF"/>
                </a:solidFill>
                <a:ea typeface="宋体" panose="02010600030101010101" pitchFamily="2" charset="-122"/>
              </a:rPr>
              <a:t>create information sharing agreements</a:t>
            </a:r>
            <a:r>
              <a:rPr lang="en-US" altLang="zh-CN" sz="1800" i="1">
                <a:solidFill>
                  <a:srgbClr val="3333FF"/>
                </a:solidFill>
                <a:ea typeface="宋体" panose="02010600030101010101" pitchFamily="2" charset="-122"/>
              </a:rPr>
              <a:t> with state, local and tribal governments.</a:t>
            </a:r>
            <a:r>
              <a:rPr lang="en-US" altLang="zh-CN">
                <a:ea typeface="宋体" panose="02010600030101010101" pitchFamily="2" charset="-122"/>
              </a:rPr>
              <a:t> </a:t>
            </a:r>
            <a:endParaRPr lang="en-US" altLang="zh-CN" sz="18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r>
              <a:rPr lang="en-US" altLang="zh-CN" sz="2000">
                <a:ea typeface="宋体" panose="02010600030101010101" pitchFamily="2" charset="-122"/>
              </a:rPr>
              <a:t>We at DOR have similar goals with IPAS.</a:t>
            </a: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16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p:txBody>
      </p:sp>
      <p:pic>
        <p:nvPicPr>
          <p:cNvPr id="17413" name="Picture 5" descr="Map">
            <a:extLst>
              <a:ext uri="{FF2B5EF4-FFF2-40B4-BE49-F238E27FC236}">
                <a16:creationId xmlns:a16="http://schemas.microsoft.com/office/drawing/2014/main" id="{622619B7-5B68-78D2-4FC5-026117E6F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572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